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2" r:id="rId5"/>
    <p:sldId id="263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7E5315-C1E2-2C9E-DDA1-B6122C2553B2}" name="HOLMES, Lauren" initials="LH" userId="S::Lauren.HOLMES@EDUCATION.GOV.UK::fd9bcebd-260f-44a3-8295-7916f125f10d" providerId="AD"/>
  <p188:author id="{27CB5A22-860B-9632-90FA-5973E943D7DE}" name="BARCLAY, Bex" initials="BB" userId="S::Bex.BARCLAY@EDUCATION.GOV.UK::2000cb03-174d-480b-81db-c6fdd6b39389" providerId="AD"/>
  <p188:author id="{9E12B635-352A-F135-6AAF-27A5F47C83F8}" name="STREATFEILD, Hannah" initials="SH" userId="S::hannah.streatfeild@education.gov.uk::020cb79d-af28-4e6d-9a73-4a9ab8436462" providerId="AD"/>
  <p188:author id="{9E6F61F7-41E2-0B36-0EDB-85FE8F8C13AC}" name="MCMURTRIE, Anna" initials="AM" userId="S::Anna.MCMURTRIE@EDUCATION.GOV.UK::2e80245b-6da5-4cbf-98fa-b426a41cce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102FE-A456-43EB-8BC1-A763917FDF88}" v="202" dt="2025-11-17T10:39:10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908" y="10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52B0-007A-4D6A-BF22-077EC5621E48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089CE-795E-4DA8-9637-AD4DC6201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9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2B3F-A3AD-B37C-0A12-40999D39F2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7285" y="1969477"/>
            <a:ext cx="10649243" cy="15404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EF407-D9BF-A4AD-CE9B-55D168F4B4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286" y="3602038"/>
            <a:ext cx="10400714" cy="718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short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73F5B-BF99-86A3-8AEB-41927F80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4D6DB0-0440-13F1-A0BA-4C68408EB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285" y="4975506"/>
            <a:ext cx="2915771" cy="3853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 (Headings)"/>
              </a:defRPr>
            </a:lvl1pPr>
            <a:lvl2pPr marL="457200" indent="0">
              <a:buNone/>
              <a:defRPr sz="1800">
                <a:latin typeface="Arial (Headings)"/>
              </a:defRPr>
            </a:lvl2pPr>
            <a:lvl3pPr marL="914400" indent="0">
              <a:buNone/>
              <a:defRPr sz="1800">
                <a:latin typeface="Arial (Headings)"/>
              </a:defRPr>
            </a:lvl3pPr>
            <a:lvl4pPr marL="1371600" indent="0">
              <a:buNone/>
              <a:defRPr sz="1800">
                <a:latin typeface="Arial (Headings)"/>
              </a:defRPr>
            </a:lvl4pPr>
            <a:lvl5pPr marL="1828800" indent="0">
              <a:buNone/>
              <a:defRPr sz="1800">
                <a:latin typeface="Arial (Headings)"/>
              </a:defRPr>
            </a:lvl5pPr>
          </a:lstStyle>
          <a:p>
            <a:pPr lvl="0"/>
            <a:r>
              <a:rPr lang="en-GB"/>
              <a:t>Insert month/year</a:t>
            </a:r>
          </a:p>
        </p:txBody>
      </p:sp>
    </p:spTree>
    <p:extLst>
      <p:ext uri="{BB962C8B-B14F-4D97-AF65-F5344CB8AC3E}">
        <p14:creationId xmlns:p14="http://schemas.microsoft.com/office/powerpoint/2010/main" val="23840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06D19-FBCF-6B42-E978-78EA1DA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40558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AACBD7-11DD-1B1A-CDAE-9DA4C9720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08C235-1A49-F7D4-0AC1-F42CDAF61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59259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054A4B-3A82-1E23-572B-72B7D8B1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40558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1743BC-6CD7-24C3-1A4B-F9015995E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72ACEE-1EF1-64B3-7F9B-089478A752E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3805AC-F43E-D909-4CEF-B367F41D2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97125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D58E7-5385-8E75-BBEE-0BD755DC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95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4D906-9DA9-539A-0775-13BB6AB62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941" y="3186113"/>
            <a:ext cx="11662118" cy="14948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closing </a:t>
            </a:r>
            <a:br>
              <a:rPr lang="en-GB"/>
            </a:br>
            <a:r>
              <a:rPr lang="en-GB"/>
              <a:t>words/contact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168313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2B3F-A3AD-B37C-0A12-40999D39F2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7285" y="1969477"/>
            <a:ext cx="10649243" cy="15404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EF407-D9BF-A4AD-CE9B-55D168F4B4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286" y="3602038"/>
            <a:ext cx="10400714" cy="718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short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73F5B-BF99-86A3-8AEB-41927F80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4D6DB0-0440-13F1-A0BA-4C68408EB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285" y="4975506"/>
            <a:ext cx="2915771" cy="3853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 (Headings)"/>
              </a:defRPr>
            </a:lvl1pPr>
            <a:lvl2pPr marL="457200" indent="0">
              <a:buNone/>
              <a:defRPr sz="1800">
                <a:latin typeface="Arial (Headings)"/>
              </a:defRPr>
            </a:lvl2pPr>
            <a:lvl3pPr marL="914400" indent="0">
              <a:buNone/>
              <a:defRPr sz="1800">
                <a:latin typeface="Arial (Headings)"/>
              </a:defRPr>
            </a:lvl3pPr>
            <a:lvl4pPr marL="1371600" indent="0">
              <a:buNone/>
              <a:defRPr sz="1800">
                <a:latin typeface="Arial (Headings)"/>
              </a:defRPr>
            </a:lvl4pPr>
            <a:lvl5pPr marL="1828800" indent="0">
              <a:buNone/>
              <a:defRPr sz="1800">
                <a:latin typeface="Arial (Headings)"/>
              </a:defRPr>
            </a:lvl5pPr>
          </a:lstStyle>
          <a:p>
            <a:pPr lvl="0"/>
            <a:r>
              <a:rPr lang="en-GB"/>
              <a:t>Insert month/year</a:t>
            </a:r>
          </a:p>
        </p:txBody>
      </p:sp>
    </p:spTree>
    <p:extLst>
      <p:ext uri="{BB962C8B-B14F-4D97-AF65-F5344CB8AC3E}">
        <p14:creationId xmlns:p14="http://schemas.microsoft.com/office/powerpoint/2010/main" val="373641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668F52E-1676-3881-DF3B-84A87C2B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7108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2F9A52-5551-1876-1361-6CA222A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CAFC64-0B11-9E0D-4174-B4A32DA38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9B126C-2D62-EF91-9B45-E170E151A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F76B5C-459C-431E-90ED-ED0655B098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413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D58E7-5385-8E75-BBEE-0BD755DC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95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3B9A6E-E244-3C1C-1213-4BB03A0BB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E73BBE-1C30-32F4-3429-B2ACD8EA1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743138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2F9A52-5551-1876-1361-6CA222A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CAFC64-0B11-9E0D-4174-B4A32DA38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9B126C-2D62-EF91-9B45-E170E151A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F76B5C-459C-431E-90ED-ED0655B098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41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D58E7-5385-8E75-BBEE-0BD755DC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95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4D906-9DA9-539A-0775-13BB6AB62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941" y="3186113"/>
            <a:ext cx="11662118" cy="14948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closing </a:t>
            </a:r>
            <a:br>
              <a:rPr lang="en-GB"/>
            </a:br>
            <a:r>
              <a:rPr lang="en-GB"/>
              <a:t>words/contact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815425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2B3F-A3AD-B37C-0A12-40999D39F2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7285" y="1969477"/>
            <a:ext cx="10649243" cy="15404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EF407-D9BF-A4AD-CE9B-55D168F4B4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286" y="3602038"/>
            <a:ext cx="10400714" cy="718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short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73F5B-BF99-86A3-8AEB-41927F80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4D6DB0-0440-13F1-A0BA-4C68408EB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285" y="4975506"/>
            <a:ext cx="2915771" cy="3853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 (Headings)"/>
              </a:defRPr>
            </a:lvl1pPr>
            <a:lvl2pPr marL="457200" indent="0">
              <a:buNone/>
              <a:defRPr sz="1800">
                <a:latin typeface="Arial (Headings)"/>
              </a:defRPr>
            </a:lvl2pPr>
            <a:lvl3pPr marL="914400" indent="0">
              <a:buNone/>
              <a:defRPr sz="1800">
                <a:latin typeface="Arial (Headings)"/>
              </a:defRPr>
            </a:lvl3pPr>
            <a:lvl4pPr marL="1371600" indent="0">
              <a:buNone/>
              <a:defRPr sz="1800">
                <a:latin typeface="Arial (Headings)"/>
              </a:defRPr>
            </a:lvl4pPr>
            <a:lvl5pPr marL="1828800" indent="0">
              <a:buNone/>
              <a:defRPr sz="1800">
                <a:latin typeface="Arial (Headings)"/>
              </a:defRPr>
            </a:lvl5pPr>
          </a:lstStyle>
          <a:p>
            <a:pPr lvl="0"/>
            <a:r>
              <a:rPr lang="en-GB"/>
              <a:t>Insert month/year</a:t>
            </a:r>
          </a:p>
        </p:txBody>
      </p:sp>
    </p:spTree>
    <p:extLst>
      <p:ext uri="{BB962C8B-B14F-4D97-AF65-F5344CB8AC3E}">
        <p14:creationId xmlns:p14="http://schemas.microsoft.com/office/powerpoint/2010/main" val="195654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1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5D7A-F083-E973-E922-DE2529D9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892162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1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668F52E-1676-3881-DF3B-84A87C2B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933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1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2F9A52-5551-1876-1361-6CA222A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CAFC64-0B11-9E0D-4174-B4A32DA38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9B126C-2D62-EF91-9B45-E170E151A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F76B5C-459C-431E-90ED-ED0655B098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088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2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668F52E-1676-3881-DF3B-84A87C2B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616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2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2F9A52-5551-1876-1361-6CA222A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CAFC64-0B11-9E0D-4174-B4A32DA38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9B126C-2D62-EF91-9B45-E170E151A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F76B5C-459C-431E-90ED-ED0655B098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3003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73F5B-BF99-86A3-8AEB-41927F80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E9EB4A-7AEA-8472-838F-108D227F7E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941" y="3186113"/>
            <a:ext cx="11662118" cy="14948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closing </a:t>
            </a:r>
            <a:br>
              <a:rPr lang="en-GB"/>
            </a:br>
            <a:r>
              <a:rPr lang="en-GB"/>
              <a:t>words/contact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96256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1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C0CFF0-06DB-5AF9-7B74-B871CFF2F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36F457-8F93-02B0-7893-5AC7349A456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42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2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59B4089-02B4-4619-0396-43FB3CF07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6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2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692980-BDB3-D40B-FD05-A437DEFAD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FE67D6-B5B4-DB72-9276-3CC53A6E9A0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5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D58E7-5385-8E75-BBEE-0BD755DC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95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685D5-A7BA-287E-C729-54188A9414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941" y="3186113"/>
            <a:ext cx="11662118" cy="14948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closing </a:t>
            </a:r>
            <a:br>
              <a:rPr lang="en-GB"/>
            </a:br>
            <a:r>
              <a:rPr lang="en-GB"/>
              <a:t>words/contact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78614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2B3F-A3AD-B37C-0A12-40999D39F2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7285" y="1969477"/>
            <a:ext cx="10649243" cy="15404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EF407-D9BF-A4AD-CE9B-55D168F4B4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286" y="3602038"/>
            <a:ext cx="10400714" cy="718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short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73F5B-BF99-86A3-8AEB-41927F80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4D6DB0-0440-13F1-A0BA-4C68408EB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285" y="4975506"/>
            <a:ext cx="2915771" cy="3853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 (Headings)"/>
              </a:defRPr>
            </a:lvl1pPr>
            <a:lvl2pPr marL="457200" indent="0">
              <a:buNone/>
              <a:defRPr sz="1800">
                <a:latin typeface="Arial (Headings)"/>
              </a:defRPr>
            </a:lvl2pPr>
            <a:lvl3pPr marL="914400" indent="0">
              <a:buNone/>
              <a:defRPr sz="1800">
                <a:latin typeface="Arial (Headings)"/>
              </a:defRPr>
            </a:lvl3pPr>
            <a:lvl4pPr marL="1371600" indent="0">
              <a:buNone/>
              <a:defRPr sz="1800">
                <a:latin typeface="Arial (Headings)"/>
              </a:defRPr>
            </a:lvl4pPr>
            <a:lvl5pPr marL="1828800" indent="0">
              <a:buNone/>
              <a:defRPr sz="1800">
                <a:latin typeface="Arial (Headings)"/>
              </a:defRPr>
            </a:lvl5pPr>
          </a:lstStyle>
          <a:p>
            <a:pPr lvl="0"/>
            <a:r>
              <a:rPr lang="en-GB"/>
              <a:t>Insert month/year</a:t>
            </a:r>
          </a:p>
        </p:txBody>
      </p:sp>
    </p:spTree>
    <p:extLst>
      <p:ext uri="{BB962C8B-B14F-4D97-AF65-F5344CB8AC3E}">
        <p14:creationId xmlns:p14="http://schemas.microsoft.com/office/powerpoint/2010/main" val="420382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668F52E-1676-3881-DF3B-84A87C2B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04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2F9A52-5551-1876-1361-6CA222A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CAFC64-0B11-9E0D-4174-B4A32DA38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9B126C-2D62-EF91-9B45-E170E151A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F76B5C-459C-431E-90ED-ED0655B098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84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87DF24F-FC3C-1B81-7FD1-CF0FEA5E0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9944" y="62355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5" r:id="rId3"/>
    <p:sldLayoutId id="2147483679" r:id="rId4"/>
    <p:sldLayoutId id="2147483680" r:id="rId5"/>
    <p:sldLayoutId id="2147483674" r:id="rId6"/>
    <p:sldLayoutId id="2147483676" r:id="rId7"/>
    <p:sldLayoutId id="2147483677" r:id="rId8"/>
    <p:sldLayoutId id="2147483667" r:id="rId9"/>
    <p:sldLayoutId id="2147483671" r:id="rId10"/>
    <p:sldLayoutId id="2147483661" r:id="rId11"/>
    <p:sldLayoutId id="2147483678" r:id="rId12"/>
    <p:sldLayoutId id="2147483681" r:id="rId13"/>
    <p:sldLayoutId id="2147483682" r:id="rId14"/>
    <p:sldLayoutId id="2147483683" r:id="rId15"/>
    <p:sldLayoutId id="2147483664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90" r:id="rId22"/>
    <p:sldLayoutId id="2147483689" r:id="rId23"/>
    <p:sldLayoutId id="2147483665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free-breakfast-clubs-guidance-for-schools-and-trust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reakfastblueprint.blob.core.windows.net/v3blueprint/Allergiesforschools.docx" TargetMode="External"/><Relationship Id="rId13" Type="http://schemas.openxmlformats.org/officeDocument/2006/relationships/hyperlink" Target="https://www.food.gov.uk/sites/default/files/media/document/sfbb-introduction_2.pdf" TargetMode="External"/><Relationship Id="rId3" Type="http://schemas.openxmlformats.org/officeDocument/2006/relationships/hyperlink" Target="https://breakfastblueprint.blob.core.windows.net/v3blueprint/AssessDemand.docx" TargetMode="External"/><Relationship Id="rId7" Type="http://schemas.openxmlformats.org/officeDocument/2006/relationships/hyperlink" Target="https://breakfastblueprint.blob.core.windows.net/v3blueprint/SFMBreakfastClubGuide.pdf" TargetMode="External"/><Relationship Id="rId12" Type="http://schemas.openxmlformats.org/officeDocument/2006/relationships/hyperlink" Target="https://breakfastblueprint.blob.core.windows.net/v3blueprint/SFMPortions.pdf" TargetMode="External"/><Relationship Id="rId2" Type="http://schemas.openxmlformats.org/officeDocument/2006/relationships/hyperlink" Target="https://breakfastblueprint.blob.core.windows.net/v3blueprint/SchoolJourneytoFBC.docx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reakfastblueprint.blob.core.windows.net/v3blueprint/LogosFBC.pptx" TargetMode="External"/><Relationship Id="rId11" Type="http://schemas.openxmlformats.org/officeDocument/2006/relationships/hyperlink" Target="https://breakfastblueprint.blob.core.windows.net/v3blueprint/SFMTastingSession.pdf" TargetMode="External"/><Relationship Id="rId5" Type="http://schemas.openxmlformats.org/officeDocument/2006/relationships/hyperlink" Target="https://breakfastblueprint.blob.core.windows.net/v3blueprint/ExamplePosters.pptx" TargetMode="External"/><Relationship Id="rId15" Type="http://schemas.openxmlformats.org/officeDocument/2006/relationships/hyperlink" Target="https://breakfastblueprint.blob.core.windows.net/v3blueprint/ElearningAWholeSchoolApproachtoFood.docx" TargetMode="External"/><Relationship Id="rId10" Type="http://schemas.openxmlformats.org/officeDocument/2006/relationships/hyperlink" Target="https://breakfastblueprint.blob.core.windows.net/v3blueprint/SFMNewFoods.pdf" TargetMode="External"/><Relationship Id="rId4" Type="http://schemas.openxmlformats.org/officeDocument/2006/relationships/hyperlink" Target="https://breakfastblueprint.blob.core.windows.net/v3blueprint/PromotingYourFBC.pptx" TargetMode="External"/><Relationship Id="rId9" Type="http://schemas.openxmlformats.org/officeDocument/2006/relationships/hyperlink" Target="https://breakfastblueprint.blob.core.windows.net/v3blueprint/SFMSchoolFoodStandards.pdf" TargetMode="External"/><Relationship Id="rId14" Type="http://schemas.openxmlformats.org/officeDocument/2006/relationships/hyperlink" Target="https://breakfastblueprint.blob.core.windows.net/v3blueprint/GetHelpwithBuying.doc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reakfastblueprint.blob.core.windows.net/v3blueprint/WorkforceExampleServiceLevelAgreement.pdf" TargetMode="External"/><Relationship Id="rId13" Type="http://schemas.openxmlformats.org/officeDocument/2006/relationships/hyperlink" Target="https://breakfastblueprint.blob.core.windows.net/v3blueprint/EvaluatingandMonitoringtheImpactofyourBreakfastClub.docx" TargetMode="External"/><Relationship Id="rId3" Type="http://schemas.openxmlformats.org/officeDocument/2006/relationships/hyperlink" Target="https://earlyyearscareers.campaign.gov.uk/wp-content/uploads/sites/182/2025/11/Workforce-Toolkit-Recruiting-Retaining-Supporting-your-Workforce-2.pdf" TargetMode="External"/><Relationship Id="rId7" Type="http://schemas.openxmlformats.org/officeDocument/2006/relationships/hyperlink" Target="https://breakfastblueprint.blob.core.windows.net/v3blueprint/PVItoolkitFBCs.pptx" TargetMode="External"/><Relationship Id="rId12" Type="http://schemas.openxmlformats.org/officeDocument/2006/relationships/hyperlink" Target="https://childcareworks.org.uk/creating-inclusive-provision-toolkit/" TargetMode="External"/><Relationship Id="rId2" Type="http://schemas.openxmlformats.org/officeDocument/2006/relationships/hyperlink" Target="https://breakfastblueprint.blob.core.windows.net/v3blueprint/SummaryWorkforce.docx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reakfastblueprint.blob.core.windows.net/v3blueprint/WorkforceExampleContractAmendment.pdf" TargetMode="External"/><Relationship Id="rId11" Type="http://schemas.openxmlformats.org/officeDocument/2006/relationships/hyperlink" Target="https://breakfastblueprint.blob.core.windows.net/v3blueprint/SummarySEND.docx" TargetMode="External"/><Relationship Id="rId5" Type="http://schemas.openxmlformats.org/officeDocument/2006/relationships/hyperlink" Target="https://breakfastblueprint.blob.core.windows.net/v3blueprint/WorkforceExampleJobDescription.docx" TargetMode="External"/><Relationship Id="rId10" Type="http://schemas.openxmlformats.org/officeDocument/2006/relationships/hyperlink" Target="https://breakfastblueprint.blob.core.windows.net/v3blueprint/SpacePremisesToolkit.docx" TargetMode="External"/><Relationship Id="rId4" Type="http://schemas.openxmlformats.org/officeDocument/2006/relationships/hyperlink" Target="https://breakfastblueprint.blob.core.windows.net/v3blueprint/WorkforceChecklistPrintable.docx" TargetMode="External"/><Relationship Id="rId9" Type="http://schemas.openxmlformats.org/officeDocument/2006/relationships/hyperlink" Target="https://breakfastblueprint.blob.core.windows.net/v3blueprint/AIandBCs.ppt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7493-93F8-E176-BAE7-9C45DB3A6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/>
              <a:t>Breakfast Club Blueprint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C4938-691F-0BAD-7C95-9AADB79BF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286" y="3602038"/>
            <a:ext cx="7825836" cy="718950"/>
          </a:xfrm>
        </p:spPr>
        <p:txBody>
          <a:bodyPr/>
          <a:lstStyle/>
          <a:p>
            <a:r>
              <a:rPr lang="en-GB"/>
              <a:t>Welcome to the Breakfast Club Blueprint. The resources provided in this toolkit will support schools on their journey to delivering free breakfast clubs.</a:t>
            </a:r>
          </a:p>
          <a:p>
            <a:endParaRPr lang="en-GB"/>
          </a:p>
        </p:txBody>
      </p:sp>
      <p:sp>
        <p:nvSpPr>
          <p:cNvPr id="6" name="Text Placeholder 4">
            <a:hlinkClick r:id="rId2"/>
            <a:extLst>
              <a:ext uri="{FF2B5EF4-FFF2-40B4-BE49-F238E27FC236}">
                <a16:creationId xmlns:a16="http://schemas.microsoft.com/office/drawing/2014/main" id="{2E506FAF-A037-A243-7BA7-09C6E583ADEC}"/>
              </a:ext>
            </a:extLst>
          </p:cNvPr>
          <p:cNvSpPr txBox="1">
            <a:spLocks/>
          </p:cNvSpPr>
          <p:nvPr/>
        </p:nvSpPr>
        <p:spPr>
          <a:xfrm>
            <a:off x="267284" y="5459104"/>
            <a:ext cx="5828715" cy="4776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(Headings)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(Headings)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(Headings)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(Headings)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(Headings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Resources in the Blueprint should be read alongside the </a:t>
            </a:r>
            <a:r>
              <a:rPr lang="en-GB" dirty="0">
                <a:hlinkClick r:id="rId2"/>
              </a:rPr>
              <a:t>free breakfast clubs guidance</a:t>
            </a:r>
            <a:r>
              <a:rPr lang="en-GB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AA968-5FA6-848A-A5AA-0FF68E694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285" y="6336087"/>
            <a:ext cx="3390315" cy="385388"/>
          </a:xfrm>
        </p:spPr>
        <p:txBody>
          <a:bodyPr/>
          <a:lstStyle/>
          <a:p>
            <a:r>
              <a:rPr lang="en-GB" sz="1200"/>
              <a:t>Breakfast Club Blueprint V3</a:t>
            </a:r>
          </a:p>
        </p:txBody>
      </p:sp>
    </p:spTree>
    <p:extLst>
      <p:ext uri="{BB962C8B-B14F-4D97-AF65-F5344CB8AC3E}">
        <p14:creationId xmlns:p14="http://schemas.microsoft.com/office/powerpoint/2010/main" val="45708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6463F1-03D6-F24E-C609-F0476BED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E04AC6-AEDB-27D4-7D86-8DF56C11B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719551"/>
              </p:ext>
            </p:extLst>
          </p:nvPr>
        </p:nvGraphicFramePr>
        <p:xfrm>
          <a:off x="161925" y="1065504"/>
          <a:ext cx="11868150" cy="57708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737621">
                  <a:extLst>
                    <a:ext uri="{9D8B030D-6E8A-4147-A177-3AD203B41FA5}">
                      <a16:colId xmlns:a16="http://schemas.microsoft.com/office/drawing/2014/main" val="1827709385"/>
                    </a:ext>
                  </a:extLst>
                </a:gridCol>
                <a:gridCol w="7130529">
                  <a:extLst>
                    <a:ext uri="{9D8B030D-6E8A-4147-A177-3AD203B41FA5}">
                      <a16:colId xmlns:a16="http://schemas.microsoft.com/office/drawing/2014/main" val="3412172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305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Checklist: preparing to a deliver free breakfast club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7496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your offer to parents and carers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Template demand survey and comms for parents and carers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7283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Promoting your free breakfast club and enriching your offer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173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Example promotional materials for free breakfast clubs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746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Free breakfast clubs logos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237475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and equipment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School Food Matters Breakfast Club Guide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4386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Allergies information and resources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64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School Food Standards printable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2104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Encouraging children and young people to try new foods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7000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How to run a breakfast club tasting session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1313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2"/>
                        </a:rPr>
                        <a:t>Portions guide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529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Food Standards Agency food hygiene guidance and printables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6488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4"/>
                        </a:rPr>
                        <a:t>How to use Get Help with Buying for free breakfast clubs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4403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5"/>
                        </a:rPr>
                        <a:t>E-Learning: A Whole School Approach to Food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4495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9CE582-4E75-E726-6C1A-715722A97C2E}"/>
              </a:ext>
            </a:extLst>
          </p:cNvPr>
          <p:cNvSpPr txBox="1"/>
          <p:nvPr/>
        </p:nvSpPr>
        <p:spPr>
          <a:xfrm>
            <a:off x="3365369" y="660247"/>
            <a:ext cx="9813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access the Blueprint resources by clicking on the links in the contents table below.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5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C0E6C-54A0-D6D9-847F-D59C70994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B928B4-429C-4720-F4F8-11F43ED5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 (continued)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6F14683-FAF9-28D9-229B-39D8B58B4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682003"/>
              </p:ext>
            </p:extLst>
          </p:nvPr>
        </p:nvGraphicFramePr>
        <p:xfrm>
          <a:off x="161925" y="1036320"/>
          <a:ext cx="11868150" cy="49237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209072">
                  <a:extLst>
                    <a:ext uri="{9D8B030D-6E8A-4147-A177-3AD203B41FA5}">
                      <a16:colId xmlns:a16="http://schemas.microsoft.com/office/drawing/2014/main" val="1827709385"/>
                    </a:ext>
                  </a:extLst>
                </a:gridCol>
                <a:gridCol w="8659078">
                  <a:extLst>
                    <a:ext uri="{9D8B030D-6E8A-4147-A177-3AD203B41FA5}">
                      <a16:colId xmlns:a16="http://schemas.microsoft.com/office/drawing/2014/main" val="3412172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3305506"/>
                  </a:ext>
                </a:extLst>
              </a:tr>
              <a:tr h="370840">
                <a:tc rowSpan="8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Staffing your breakfast club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/>
                          <a:cs typeface="Arial"/>
                          <a:hlinkClick r:id="rId2"/>
                        </a:rPr>
                        <a:t>Summary – breakfast clubs and wraparound workforce</a:t>
                      </a:r>
                      <a:endParaRPr lang="en-GB" sz="16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07283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Workforce toolkit: recruiting, retaining &amp; supporting your workforce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15678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Workforce checklist printable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173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Example job description for free breakfast club role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2702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Example contract amendment for teaching assistant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6820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How to work with a PVI childcare provider to deliver your free breakfast club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17464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Example Service Level Agreement (SLA)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7000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Could safe and effective use of AI support with the administration of your breakfast club?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05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and premises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/>
                          <a:cs typeface="Arial"/>
                          <a:hlinkClick r:id="rId10"/>
                        </a:rPr>
                        <a:t>Space and premises toolkit: a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rId10"/>
                        </a:rPr>
                        <a:t>practical guide for navigating space planning and operational logistics for free breakfast clubs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31355"/>
                  </a:ext>
                </a:extLst>
              </a:tr>
              <a:tr h="372053">
                <a:tc row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Inclusion and SEND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Statutory requirements for SEND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255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2"/>
                        </a:rPr>
                        <a:t>Creating inclusive provision toolkit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174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/>
                          <a:cs typeface="Arial"/>
                        </a:rPr>
                        <a:t>Evaluation and monitoring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Evaluating and monitoring the impact of your free breakfast club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2186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80B8CE-CE19-FA2C-890C-D9C4924464C5}"/>
              </a:ext>
            </a:extLst>
          </p:cNvPr>
          <p:cNvSpPr txBox="1"/>
          <p:nvPr/>
        </p:nvSpPr>
        <p:spPr>
          <a:xfrm>
            <a:off x="3365369" y="660247"/>
            <a:ext cx="9813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access the Blueprint resources by clicking on the links in the contents table below.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3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A7DEA-8AA2-AFB0-3ADD-C4C982070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12EC49-D1F4-638E-BF8D-7DEDA8CA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Types of resources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864EF-F6CE-E437-3ED5-9568521B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>
                <a:latin typeface="Arial" panose="020B0604020202020204" pitchFamily="34" charset="0"/>
              </a:rPr>
              <a:t>There are different types of resources available in the Breakfast Club Blueprint.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510683-3451-6875-68DB-954C3A587426}"/>
              </a:ext>
            </a:extLst>
          </p:cNvPr>
          <p:cNvSpPr/>
          <p:nvPr/>
        </p:nvSpPr>
        <p:spPr>
          <a:xfrm>
            <a:off x="312359" y="1900252"/>
            <a:ext cx="11300346" cy="8598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Summaries 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quick read summaries of key information that schools must consider when discovering the requirements and regulations of breakfast clubs.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407036-B917-6732-620B-32AEE36F5B2B}"/>
              </a:ext>
            </a:extLst>
          </p:cNvPr>
          <p:cNvSpPr/>
          <p:nvPr/>
        </p:nvSpPr>
        <p:spPr>
          <a:xfrm>
            <a:off x="312359" y="3000710"/>
            <a:ext cx="11300346" cy="8598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b="1">
                <a:solidFill>
                  <a:schemeClr val="tx1"/>
                </a:solidFill>
                <a:latin typeface="Arial"/>
                <a:cs typeface="Arial"/>
              </a:rPr>
              <a:t>Examples and templates 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– these documents provide examples that will help you create your own resources and processes. Disclaimer: these documents are support tools only and schools will need to vary these examples to reflect their individual circumstances.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4AE156-DFF7-FAA9-5007-3EF4226453F3}"/>
              </a:ext>
            </a:extLst>
          </p:cNvPr>
          <p:cNvSpPr/>
          <p:nvPr/>
        </p:nvSpPr>
        <p:spPr>
          <a:xfrm>
            <a:off x="312359" y="4101168"/>
            <a:ext cx="11300346" cy="8598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b="1">
                <a:solidFill>
                  <a:schemeClr val="tx1"/>
                </a:solidFill>
                <a:latin typeface="Arial"/>
                <a:cs typeface="Arial"/>
              </a:rPr>
              <a:t>Toolkits 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– toolkits that have been created to provide practical advice on specific challenges that schools may face.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00A77E-FDF2-E1E4-A752-C9ED04DC0156}"/>
              </a:ext>
            </a:extLst>
          </p:cNvPr>
          <p:cNvSpPr/>
          <p:nvPr/>
        </p:nvSpPr>
        <p:spPr>
          <a:xfrm>
            <a:off x="312359" y="5201626"/>
            <a:ext cx="11300346" cy="8598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b="1">
                <a:solidFill>
                  <a:schemeClr val="tx1"/>
                </a:solidFill>
                <a:latin typeface="Arial"/>
                <a:cs typeface="Arial"/>
              </a:rPr>
              <a:t>Printables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– these resources can be printed by schools and displayed in your breakfast club area.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8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7CCBC3-2EC1-3318-54F2-3A497FE70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941" y="5974073"/>
            <a:ext cx="11662118" cy="1494803"/>
          </a:xfrm>
        </p:spPr>
        <p:txBody>
          <a:bodyPr>
            <a:normAutofit/>
          </a:bodyPr>
          <a:lstStyle/>
          <a:p>
            <a:br>
              <a:rPr lang="en-GB" sz="1800" i="1" dirty="0"/>
            </a:br>
            <a:r>
              <a:rPr lang="en-GB" sz="1800" i="1" dirty="0"/>
              <a:t>Thank you to everyone who has contributed to the Breakfast Club Blueprint by sharing best practice, case studies, real-life examples and templates.</a:t>
            </a:r>
            <a:br>
              <a:rPr lang="en-GB" sz="1800" i="1" dirty="0"/>
            </a:b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3286000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11af50-aac1-4137-9545-dda8ca29a8b3">
      <Terms xmlns="http://schemas.microsoft.com/office/infopath/2007/PartnerControls"/>
    </lcf76f155ced4ddcb4097134ff3c332f>
    <TaxCatchAll xmlns="1266df65-690b-4b6d-8cfa-744e86cbef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C44626C6A7E54B9B22B6D7AE0BFD41" ma:contentTypeVersion="14" ma:contentTypeDescription="Create a new document." ma:contentTypeScope="" ma:versionID="207766190042ef7fe7fa30020776b107">
  <xsd:schema xmlns:xsd="http://www.w3.org/2001/XMLSchema" xmlns:xs="http://www.w3.org/2001/XMLSchema" xmlns:p="http://schemas.microsoft.com/office/2006/metadata/properties" xmlns:ns2="2211af50-aac1-4137-9545-dda8ca29a8b3" xmlns:ns3="1266df65-690b-4b6d-8cfa-744e86cbef27" targetNamespace="http://schemas.microsoft.com/office/2006/metadata/properties" ma:root="true" ma:fieldsID="8bcaf7ccf940c40802a4d1f6478379f1" ns2:_="" ns3:_="">
    <xsd:import namespace="2211af50-aac1-4137-9545-dda8ca29a8b3"/>
    <xsd:import namespace="1266df65-690b-4b6d-8cfa-744e86cbef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1af50-aac1-4137-9545-dda8ca29a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c07c698-60f5-424f-b9af-f4c59398b5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6df65-690b-4b6d-8cfa-744e86cbef2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5e7d43b-4dea-46c9-9b4d-dc2d819376de}" ma:internalName="TaxCatchAll" ma:showField="CatchAllData" ma:web="1266df65-690b-4b6d-8cfa-744e86cbef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A3CA7C-55AC-4D66-8B62-9BFF60B6A994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211af50-aac1-4137-9545-dda8ca29a8b3"/>
    <ds:schemaRef ds:uri="http://schemas.microsoft.com/office/2006/documentManagement/types"/>
    <ds:schemaRef ds:uri="1266df65-690b-4b6d-8cfa-744e86cbef2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8231B0-6B93-4921-87E8-94F25062CD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2A947-5DF7-49F3-B16C-757346A02110}">
  <ds:schemaRefs>
    <ds:schemaRef ds:uri="1266df65-690b-4b6d-8cfa-744e86cbef27"/>
    <ds:schemaRef ds:uri="2211af50-aac1-4137-9545-dda8ca29a8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ad277c9-c60a-4da1-b5f3-b3b8b34a82f9}" enabled="0" method="" siteId="{fad277c9-c60a-4da1-b5f3-b3b8b34a82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Arial (Headings)</vt:lpstr>
      <vt:lpstr>Office Theme</vt:lpstr>
      <vt:lpstr>Breakfast Club Blueprint</vt:lpstr>
      <vt:lpstr>Contents </vt:lpstr>
      <vt:lpstr>Contents (continued) </vt:lpstr>
      <vt:lpstr>Types of resources </vt:lpstr>
      <vt:lpstr> Thank you to everyone who has contributed to the Breakfast Club Blueprint by sharing best practice, case studies, real-life examples and templates.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HEAVEY, Cherise</dc:creator>
  <cp:lastModifiedBy>BARCLAY, Bex</cp:lastModifiedBy>
  <cp:revision>1</cp:revision>
  <dcterms:created xsi:type="dcterms:W3CDTF">2024-06-27T11:41:31Z</dcterms:created>
  <dcterms:modified xsi:type="dcterms:W3CDTF">2025-11-17T10:46:42Z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0x01010062C44626C6A7E54B9B22B6D7AE0BFD41</vt:lpwstr>
  </property>
  <property fmtid="{D5CDD505-2E9C-101B-9397-08002B2CF9AE}" pid="3" name="MediaServiceImageTags">
    <vt:lpwstr/>
  </property>
</Properties>
</file>